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858000" cy="9144000"/>
  <p:defaultTextStyle>
    <a:defPPr>
      <a:defRPr lang="es-ES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5" d="100"/>
          <a:sy n="25" d="100"/>
        </p:scale>
        <p:origin x="1296" y="-846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70998" y="13298398"/>
            <a:ext cx="25737979" cy="917608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4E60-1902-43B4-8566-177697703843}" type="datetimeFigureOut">
              <a:rPr lang="es-ES" smtClean="0"/>
              <a:t>17/04/2019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C35B-6280-4766-B8BE-EA15A66901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4E60-1902-43B4-8566-177697703843}" type="datetimeFigureOut">
              <a:rPr lang="es-ES" smtClean="0"/>
              <a:t>17/04/2019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C35B-6280-4766-B8BE-EA15A66901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6464734" y="2289072"/>
            <a:ext cx="5109748" cy="4869469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35501" y="2289072"/>
            <a:ext cx="14824573" cy="4869469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4E60-1902-43B4-8566-177697703843}" type="datetimeFigureOut">
              <a:rPr lang="es-ES" smtClean="0"/>
              <a:t>17/04/2019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C35B-6280-4766-B8BE-EA15A66901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4E60-1902-43B4-8566-177697703843}" type="datetimeFigureOut">
              <a:rPr lang="es-ES" smtClean="0"/>
              <a:t>17/04/2019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C35B-6280-4766-B8BE-EA15A66901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91910" y="27508442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391910" y="18144085"/>
            <a:ext cx="25737979" cy="936436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4E60-1902-43B4-8566-177697703843}" type="datetimeFigureOut">
              <a:rPr lang="es-ES" smtClean="0"/>
              <a:t>17/04/2019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C35B-6280-4766-B8BE-EA15A66901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35501" y="13318210"/>
            <a:ext cx="9967158" cy="37665561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1607326" y="13318210"/>
            <a:ext cx="9967158" cy="37665561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4E60-1902-43B4-8566-177697703843}" type="datetimeFigureOut">
              <a:rPr lang="es-ES" smtClean="0"/>
              <a:t>17/04/2019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C35B-6280-4766-B8BE-EA15A66901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14001" y="9582373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14001" y="13575850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5381810" y="9582373"/>
            <a:ext cx="13384168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5381810" y="13575850"/>
            <a:ext cx="13384168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4E60-1902-43B4-8566-177697703843}" type="datetimeFigureOut">
              <a:rPr lang="es-ES" smtClean="0"/>
              <a:t>17/04/2019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C35B-6280-4766-B8BE-EA15A66901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4E60-1902-43B4-8566-177697703843}" type="datetimeFigureOut">
              <a:rPr lang="es-ES" smtClean="0"/>
              <a:t>17/04/2019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C35B-6280-4766-B8BE-EA15A66901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4E60-1902-43B4-8566-177697703843}" type="datetimeFigureOut">
              <a:rPr lang="es-ES" smtClean="0"/>
              <a:t>17/04/2019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C35B-6280-4766-B8BE-EA15A66901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14001" y="1704415"/>
            <a:ext cx="9961904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9" cy="36535892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14001" y="8958084"/>
            <a:ext cx="9961904" cy="29282225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4E60-1902-43B4-8566-177697703843}" type="datetimeFigureOut">
              <a:rPr lang="es-ES" smtClean="0"/>
              <a:t>17/04/2019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C35B-6280-4766-B8BE-EA15A66901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35087" y="29965970"/>
            <a:ext cx="18167985" cy="353765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935087" y="3825019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935087" y="33503624"/>
            <a:ext cx="18167985" cy="5024051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4E60-1902-43B4-8566-177697703843}" type="datetimeFigureOut">
              <a:rPr lang="es-ES" smtClean="0"/>
              <a:t>17/04/2019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AC35B-6280-4766-B8BE-EA15A66901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13999" y="9988663"/>
            <a:ext cx="27251978" cy="28251646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513999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54E60-1902-43B4-8566-177697703843}" type="datetimeFigureOut">
              <a:rPr lang="es-ES" smtClean="0"/>
              <a:t>17/04/2019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0345658" y="39677166"/>
            <a:ext cx="9588659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1700649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AC35B-6280-4766-B8BE-EA15A669010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4874941"/>
            <a:ext cx="30279975" cy="2883935"/>
          </a:xfrm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  <p:txBody>
          <a:bodyPr wrap="square">
            <a:spAutoFit/>
          </a:bodyPr>
          <a:lstStyle/>
          <a:p>
            <a:r>
              <a:rPr lang="es-CL" sz="8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Efectos del tratamiento mecánico biológico en las emisiones de vertedero – Revisión bibliográfica</a:t>
            </a:r>
            <a:endParaRPr lang="es-ES" sz="8000" b="1" i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38387" y="11827198"/>
            <a:ext cx="28803200" cy="1296144"/>
          </a:xfrm>
        </p:spPr>
        <p:txBody>
          <a:bodyPr>
            <a:normAutofit lnSpcReduction="10000"/>
          </a:bodyPr>
          <a:lstStyle/>
          <a:p>
            <a:r>
              <a:rPr lang="es-ES" sz="5800" b="1" smtClean="0">
                <a:solidFill>
                  <a:schemeClr val="tx1"/>
                </a:solidFill>
              </a:rPr>
              <a:t>INTRODUCCIÓN</a:t>
            </a:r>
            <a:endParaRPr lang="es-ES" sz="5400" b="1" dirty="0">
              <a:solidFill>
                <a:schemeClr val="tx1"/>
              </a:solidFill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" y="7794750"/>
            <a:ext cx="30279974" cy="1037276"/>
          </a:xfrm>
          <a:prstGeom prst="rect">
            <a:avLst/>
          </a:prstGeom>
        </p:spPr>
        <p:txBody>
          <a:bodyPr vert="horz" wrap="square" lIns="417643" tIns="208822" rIns="417643" bIns="208822" rtlCol="0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s-CL" sz="4000" dirty="0" smtClean="0">
                <a:latin typeface="+mj-lt"/>
              </a:rPr>
              <a:t>Ancella Molleda Riaño, Ana López Martínez, Amaya Lobo García de Cortázar</a:t>
            </a:r>
            <a:r>
              <a:rPr lang="es-ES" sz="4000" dirty="0" smtClean="0">
                <a:solidFill>
                  <a:srgbClr val="FF6600"/>
                </a:solidFill>
                <a:latin typeface="+mj-lt"/>
              </a:rPr>
              <a:t> </a:t>
            </a:r>
            <a:r>
              <a:rPr lang="es-ES" sz="4000" i="1" dirty="0" smtClean="0">
                <a:latin typeface="+mj-lt"/>
                <a:ea typeface="+mj-ea"/>
                <a:cs typeface="+mj-cs"/>
              </a:rPr>
              <a:t> </a:t>
            </a:r>
            <a:endParaRPr kumimoji="0" lang="es-ES" sz="4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9090894"/>
            <a:ext cx="302799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732020"/>
            <a:r>
              <a:rPr lang="es-CL" sz="3000" dirty="0" smtClean="0">
                <a:latin typeface="+mj-lt"/>
              </a:rPr>
              <a:t>Grupo de Ingeniería Ambiental. </a:t>
            </a:r>
            <a:r>
              <a:rPr lang="en-US" sz="3000" dirty="0" err="1" smtClean="0">
                <a:latin typeface="+mj-lt"/>
              </a:rPr>
              <a:t>Dpto</a:t>
            </a:r>
            <a:r>
              <a:rPr lang="en-US" sz="3000" dirty="0" smtClean="0">
                <a:latin typeface="+mj-lt"/>
              </a:rPr>
              <a:t>. De </a:t>
            </a:r>
            <a:r>
              <a:rPr lang="en-US" sz="3000" dirty="0" err="1" smtClean="0">
                <a:latin typeface="+mj-lt"/>
              </a:rPr>
              <a:t>Ciencias</a:t>
            </a:r>
            <a:r>
              <a:rPr lang="en-US" sz="3000" dirty="0" smtClean="0">
                <a:latin typeface="+mj-lt"/>
              </a:rPr>
              <a:t> y </a:t>
            </a:r>
            <a:r>
              <a:rPr lang="en-US" sz="3000" dirty="0" err="1" smtClean="0">
                <a:latin typeface="+mj-lt"/>
              </a:rPr>
              <a:t>Técnicas</a:t>
            </a:r>
            <a:r>
              <a:rPr lang="en-US" sz="3000" dirty="0" smtClean="0">
                <a:latin typeface="+mj-lt"/>
              </a:rPr>
              <a:t> del Agua y del </a:t>
            </a:r>
            <a:r>
              <a:rPr lang="en-US" sz="3000" dirty="0" err="1" smtClean="0">
                <a:latin typeface="+mj-lt"/>
              </a:rPr>
              <a:t>Medio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Ambiente</a:t>
            </a:r>
            <a:r>
              <a:rPr lang="en-US" sz="3000" dirty="0" smtClean="0">
                <a:latin typeface="+mj-lt"/>
              </a:rPr>
              <a:t>.</a:t>
            </a:r>
            <a:r>
              <a:rPr lang="es-CL" sz="3000" dirty="0" smtClean="0">
                <a:latin typeface="+mj-lt"/>
              </a:rPr>
              <a:t> Universidad de Cantabria.</a:t>
            </a:r>
          </a:p>
          <a:p>
            <a:pPr algn="ctr" defTabSz="4732020"/>
            <a:r>
              <a:rPr lang="en-US" sz="3000" dirty="0" err="1" smtClean="0">
                <a:latin typeface="+mj-lt"/>
              </a:rPr>
              <a:t>Avda</a:t>
            </a:r>
            <a:r>
              <a:rPr lang="en-US" sz="3000" dirty="0" smtClean="0">
                <a:latin typeface="+mj-lt"/>
              </a:rPr>
              <a:t>. de Los </a:t>
            </a:r>
            <a:r>
              <a:rPr lang="en-US" sz="3000" dirty="0" err="1" smtClean="0">
                <a:latin typeface="+mj-lt"/>
              </a:rPr>
              <a:t>Castros</a:t>
            </a:r>
            <a:r>
              <a:rPr lang="en-US" sz="3000" dirty="0" smtClean="0">
                <a:latin typeface="+mj-lt"/>
              </a:rPr>
              <a:t> s/n, 39005 Santander (</a:t>
            </a:r>
            <a:r>
              <a:rPr lang="en-US" sz="3000" dirty="0" err="1" smtClean="0">
                <a:latin typeface="+mj-lt"/>
              </a:rPr>
              <a:t>España</a:t>
            </a:r>
            <a:r>
              <a:rPr lang="en-US" sz="3000" dirty="0" smtClean="0">
                <a:latin typeface="+mj-lt"/>
              </a:rPr>
              <a:t>). </a:t>
            </a:r>
            <a:r>
              <a:rPr lang="es-CL" sz="3000" dirty="0" smtClean="0">
                <a:latin typeface="+mj-lt"/>
              </a:rPr>
              <a:t>Tel: +34 942 202 286. </a:t>
            </a:r>
          </a:p>
          <a:p>
            <a:pPr algn="ctr" defTabSz="4732020"/>
            <a:r>
              <a:rPr lang="es-CL" sz="3000" dirty="0" smtClean="0">
                <a:latin typeface="+mj-lt"/>
              </a:rPr>
              <a:t>e-mail: molledaa@unican.es</a:t>
            </a:r>
            <a:r>
              <a:rPr lang="it-IT" sz="3000" dirty="0" smtClean="0">
                <a:latin typeface="+mj-lt"/>
              </a:rPr>
              <a:t>, lopezan@unican.es, loboa@unican.es.</a:t>
            </a:r>
            <a:endParaRPr lang="es-ES" sz="3000" dirty="0">
              <a:latin typeface="+mj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738387" y="20408924"/>
            <a:ext cx="151384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5400" b="1" dirty="0" smtClean="0">
                <a:solidFill>
                  <a:schemeClr val="tx1"/>
                </a:solidFill>
              </a:rPr>
              <a:t>METODOLOGÍA</a:t>
            </a:r>
            <a:endParaRPr lang="es-ES" sz="5400" dirty="0"/>
          </a:p>
        </p:txBody>
      </p:sp>
      <p:sp>
        <p:nvSpPr>
          <p:cNvPr id="12" name="11 Rectángulo"/>
          <p:cNvSpPr/>
          <p:nvPr/>
        </p:nvSpPr>
        <p:spPr>
          <a:xfrm>
            <a:off x="16580147" y="20396150"/>
            <a:ext cx="113772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b="1" cap="all" dirty="0" smtClean="0">
                <a:solidFill>
                  <a:schemeClr val="tx1"/>
                </a:solidFill>
              </a:rPr>
              <a:t>resultados y discusión </a:t>
            </a:r>
            <a:endParaRPr lang="es-ES" sz="5400" dirty="0"/>
          </a:p>
        </p:txBody>
      </p:sp>
      <p:sp>
        <p:nvSpPr>
          <p:cNvPr id="13" name="12 Rectángulo"/>
          <p:cNvSpPr/>
          <p:nvPr/>
        </p:nvSpPr>
        <p:spPr>
          <a:xfrm>
            <a:off x="0" y="28893094"/>
            <a:ext cx="151384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5400" b="1" cap="all" dirty="0" smtClean="0">
                <a:solidFill>
                  <a:schemeClr val="tx1"/>
                </a:solidFill>
              </a:rPr>
              <a:t>conclusiones</a:t>
            </a:r>
            <a:endParaRPr lang="es-ES" sz="5400" dirty="0"/>
          </a:p>
        </p:txBody>
      </p:sp>
      <p:sp>
        <p:nvSpPr>
          <p:cNvPr id="14" name="13 Rectángulo"/>
          <p:cNvSpPr/>
          <p:nvPr/>
        </p:nvSpPr>
        <p:spPr>
          <a:xfrm>
            <a:off x="15123267" y="28977876"/>
            <a:ext cx="151384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5400" b="1" cap="all" dirty="0" smtClean="0">
                <a:solidFill>
                  <a:schemeClr val="tx1"/>
                </a:solidFill>
              </a:rPr>
              <a:t>bibliografía (opcional) </a:t>
            </a:r>
            <a:endParaRPr lang="es-ES" sz="5400" dirty="0"/>
          </a:p>
        </p:txBody>
      </p:sp>
      <p:sp>
        <p:nvSpPr>
          <p:cNvPr id="15" name="14 Rectángulo"/>
          <p:cNvSpPr/>
          <p:nvPr/>
        </p:nvSpPr>
        <p:spPr>
          <a:xfrm>
            <a:off x="0" y="38326142"/>
            <a:ext cx="133397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b="1" cap="all" dirty="0" smtClean="0">
                <a:solidFill>
                  <a:schemeClr val="tx1"/>
                </a:solidFill>
              </a:rPr>
              <a:t>agradecimientos (opcional)</a:t>
            </a:r>
            <a:endParaRPr lang="es-ES" sz="5400" dirty="0"/>
          </a:p>
        </p:txBody>
      </p:sp>
      <p:sp>
        <p:nvSpPr>
          <p:cNvPr id="16" name="15 Rectángulo"/>
          <p:cNvSpPr/>
          <p:nvPr/>
        </p:nvSpPr>
        <p:spPr>
          <a:xfrm>
            <a:off x="2017811" y="13339366"/>
            <a:ext cx="15138400" cy="59246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ts val="1800"/>
              </a:spcBef>
            </a:pPr>
            <a:r>
              <a:rPr lang="es-ES" sz="2800" dirty="0" smtClean="0">
                <a:solidFill>
                  <a:schemeClr val="tx1"/>
                </a:solidFill>
              </a:rPr>
              <a:t>Los vertederos de residuos, aún cuando se explotan de manera controlada, siguen constituyendo un problema debido al gran espacio que ocupan y a su potencial contaminante (emisiones de gas y lixiviado). El </a:t>
            </a:r>
            <a:r>
              <a:rPr lang="es-ES" sz="2800" dirty="0" err="1" smtClean="0">
                <a:solidFill>
                  <a:schemeClr val="tx1"/>
                </a:solidFill>
              </a:rPr>
              <a:t>pretratamiento</a:t>
            </a:r>
            <a:r>
              <a:rPr lang="es-ES" sz="2800" dirty="0" smtClean="0">
                <a:solidFill>
                  <a:schemeClr val="tx1"/>
                </a:solidFill>
              </a:rPr>
              <a:t> mecánico-biológico (TMB) de los residuos se propone como método para mejorar el aprovechamiento del residuo urbano recogido mezclado y minimizar el problema de impacto ambiental (Fig. 1). Permite además cumplir con la normativa vigente en Europa (Directiva 1999/31/CE), que limita la cantidad de residuos urbanos biodegradables que pueden llegar a vertedero y establece obligatorio su tratamiento previo al vertido. </a:t>
            </a:r>
          </a:p>
          <a:p>
            <a:pPr algn="just">
              <a:spcBef>
                <a:spcPts val="1800"/>
              </a:spcBef>
            </a:pPr>
            <a:endParaRPr lang="es-ES" sz="2800" dirty="0" smtClean="0">
              <a:solidFill>
                <a:schemeClr val="tx1"/>
              </a:solidFill>
            </a:endParaRPr>
          </a:p>
          <a:p>
            <a:pPr algn="just"/>
            <a:r>
              <a:rPr lang="es-ES" sz="2800" dirty="0" smtClean="0">
                <a:solidFill>
                  <a:schemeClr val="tx1"/>
                </a:solidFill>
              </a:rPr>
              <a:t>En este trabajo se ha revisado el estado del conocimiento sobre las emisiones en vertedero de los residuos sometidos a TMB. Basado en una revisión bibliográfica en detalle, se analizan los cambios de este tipo de residuos respecto a los no tratados, los cuales surgen principalmente como consecuencia de la reducción de la duración de las fases no </a:t>
            </a:r>
            <a:r>
              <a:rPr lang="es-ES" sz="2800" dirty="0" err="1" smtClean="0">
                <a:solidFill>
                  <a:schemeClr val="tx1"/>
                </a:solidFill>
              </a:rPr>
              <a:t>metanogénicas</a:t>
            </a:r>
            <a:r>
              <a:rPr lang="es-ES" sz="2800" dirty="0" smtClean="0">
                <a:solidFill>
                  <a:schemeClr val="tx1"/>
                </a:solidFill>
              </a:rPr>
              <a:t> de descomposición de la fracción orgánica[1]. </a:t>
            </a:r>
          </a:p>
        </p:txBody>
      </p:sp>
      <p:grpSp>
        <p:nvGrpSpPr>
          <p:cNvPr id="41" name="40 Grupo"/>
          <p:cNvGrpSpPr/>
          <p:nvPr/>
        </p:nvGrpSpPr>
        <p:grpSpPr>
          <a:xfrm>
            <a:off x="18434047" y="13051334"/>
            <a:ext cx="10400109" cy="6001391"/>
            <a:chOff x="24342329" y="6686550"/>
            <a:chExt cx="10400109" cy="6001391"/>
          </a:xfrm>
        </p:grpSpPr>
        <p:sp>
          <p:nvSpPr>
            <p:cNvPr id="42" name="Text Box 11"/>
            <p:cNvSpPr txBox="1">
              <a:spLocks noChangeArrowheads="1"/>
            </p:cNvSpPr>
            <p:nvPr/>
          </p:nvSpPr>
          <p:spPr bwMode="auto">
            <a:xfrm>
              <a:off x="24342330" y="6686550"/>
              <a:ext cx="4375546" cy="429266"/>
            </a:xfrm>
            <a:prstGeom prst="rect">
              <a:avLst/>
            </a:prstGeom>
            <a:solidFill>
              <a:srgbClr val="FF99CC"/>
            </a:solidFill>
            <a:ln w="12700">
              <a:solidFill>
                <a:srgbClr val="FF00FF"/>
              </a:solidFill>
              <a:miter lim="800000"/>
              <a:headEnd/>
              <a:tailEnd/>
            </a:ln>
          </p:spPr>
          <p:txBody>
            <a:bodyPr lIns="105073" tIns="52537" rIns="105073" bIns="52537">
              <a:spAutoFit/>
            </a:bodyPr>
            <a:lstStyle/>
            <a:p>
              <a:pPr algn="ctr"/>
              <a:r>
                <a:rPr lang="es-ES" sz="2100" dirty="0">
                  <a:solidFill>
                    <a:srgbClr val="000000"/>
                  </a:solidFill>
                </a:rPr>
                <a:t>ENTRADA DE RESIDUOS</a:t>
              </a:r>
            </a:p>
          </p:txBody>
        </p:sp>
        <p:sp>
          <p:nvSpPr>
            <p:cNvPr id="43" name="Text Box 12"/>
            <p:cNvSpPr txBox="1">
              <a:spLocks noChangeArrowheads="1"/>
            </p:cNvSpPr>
            <p:nvPr/>
          </p:nvSpPr>
          <p:spPr bwMode="auto">
            <a:xfrm>
              <a:off x="24342329" y="7537848"/>
              <a:ext cx="4371578" cy="107559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FF6600"/>
              </a:solidFill>
              <a:miter lim="800000"/>
              <a:headEnd/>
              <a:tailEnd/>
            </a:ln>
          </p:spPr>
          <p:txBody>
            <a:bodyPr lIns="105073" tIns="52537" rIns="105073" bIns="52537">
              <a:spAutoFit/>
            </a:bodyPr>
            <a:lstStyle/>
            <a:p>
              <a:pPr algn="ctr"/>
              <a:r>
                <a:rPr lang="es-ES" sz="2100" dirty="0">
                  <a:solidFill>
                    <a:srgbClr val="000000"/>
                  </a:solidFill>
                </a:rPr>
                <a:t>TRATAMIENTO MECÁNICO</a:t>
              </a:r>
            </a:p>
            <a:p>
              <a:pPr algn="ctr"/>
              <a:r>
                <a:rPr lang="es-ES" sz="2100" dirty="0">
                  <a:solidFill>
                    <a:srgbClr val="000000"/>
                  </a:solidFill>
                </a:rPr>
                <a:t>Separación manual, magnética, electromecánica …</a:t>
              </a:r>
            </a:p>
          </p:txBody>
        </p:sp>
        <p:cxnSp>
          <p:nvCxnSpPr>
            <p:cNvPr id="44" name="AutoShape 13"/>
            <p:cNvCxnSpPr>
              <a:cxnSpLocks noChangeShapeType="1"/>
              <a:stCxn id="42" idx="2"/>
              <a:endCxn id="43" idx="0"/>
            </p:cNvCxnSpPr>
            <p:nvPr/>
          </p:nvCxnSpPr>
          <p:spPr bwMode="auto">
            <a:xfrm rot="5400000">
              <a:off x="26318095" y="7325840"/>
              <a:ext cx="422032" cy="19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5" name="Text Box 14"/>
            <p:cNvSpPr txBox="1">
              <a:spLocks noChangeArrowheads="1"/>
            </p:cNvSpPr>
            <p:nvPr/>
          </p:nvSpPr>
          <p:spPr bwMode="auto">
            <a:xfrm>
              <a:off x="24342329" y="9008269"/>
              <a:ext cx="4371578" cy="1075596"/>
            </a:xfrm>
            <a:prstGeom prst="rect">
              <a:avLst/>
            </a:prstGeom>
            <a:solidFill>
              <a:srgbClr val="99CC00"/>
            </a:solidFill>
            <a:ln w="12700">
              <a:solidFill>
                <a:srgbClr val="808000"/>
              </a:solidFill>
              <a:miter lim="800000"/>
              <a:headEnd/>
              <a:tailEnd/>
            </a:ln>
          </p:spPr>
          <p:txBody>
            <a:bodyPr lIns="105073" tIns="52537" rIns="105073" bIns="52537">
              <a:spAutoFit/>
            </a:bodyPr>
            <a:lstStyle/>
            <a:p>
              <a:pPr algn="ctr"/>
              <a:r>
                <a:rPr lang="es-ES" sz="2100" dirty="0">
                  <a:solidFill>
                    <a:srgbClr val="000000"/>
                  </a:solidFill>
                </a:rPr>
                <a:t>TRATAMIENTO BIOLÓGICO</a:t>
              </a:r>
            </a:p>
            <a:p>
              <a:pPr algn="ctr"/>
              <a:r>
                <a:rPr lang="es-ES" sz="2100" dirty="0">
                  <a:solidFill>
                    <a:srgbClr val="000000"/>
                  </a:solidFill>
                </a:rPr>
                <a:t>Compostaje o digestión anaeróbica + compostaje</a:t>
              </a:r>
            </a:p>
          </p:txBody>
        </p:sp>
        <p:cxnSp>
          <p:nvCxnSpPr>
            <p:cNvPr id="46" name="AutoShape 15"/>
            <p:cNvCxnSpPr>
              <a:cxnSpLocks noChangeShapeType="1"/>
              <a:stCxn id="43" idx="2"/>
              <a:endCxn id="45" idx="0"/>
            </p:cNvCxnSpPr>
            <p:nvPr/>
          </p:nvCxnSpPr>
          <p:spPr bwMode="auto">
            <a:xfrm rot="5400000">
              <a:off x="26330706" y="8810856"/>
              <a:ext cx="394825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7" name="Text Box 16"/>
            <p:cNvSpPr txBox="1">
              <a:spLocks noChangeArrowheads="1"/>
            </p:cNvSpPr>
            <p:nvPr/>
          </p:nvSpPr>
          <p:spPr bwMode="auto">
            <a:xfrm>
              <a:off x="29164360" y="6708908"/>
              <a:ext cx="2976563" cy="107559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rgbClr val="FFFF00"/>
              </a:solidFill>
              <a:miter lim="800000"/>
              <a:headEnd/>
              <a:tailEnd/>
            </a:ln>
          </p:spPr>
          <p:txBody>
            <a:bodyPr lIns="105073" tIns="52537" rIns="105073" bIns="52537">
              <a:spAutoFit/>
            </a:bodyPr>
            <a:lstStyle/>
            <a:p>
              <a:pPr algn="ctr"/>
              <a:r>
                <a:rPr lang="es-ES" sz="2100" dirty="0">
                  <a:solidFill>
                    <a:srgbClr val="000000"/>
                  </a:solidFill>
                </a:rPr>
                <a:t>Materiales reciclables: vidrio, plástico, metales …</a:t>
              </a:r>
            </a:p>
          </p:txBody>
        </p:sp>
        <p:sp>
          <p:nvSpPr>
            <p:cNvPr id="48" name="Text Box 17"/>
            <p:cNvSpPr txBox="1">
              <a:spLocks noChangeArrowheads="1"/>
            </p:cNvSpPr>
            <p:nvPr/>
          </p:nvSpPr>
          <p:spPr bwMode="auto">
            <a:xfrm>
              <a:off x="29164360" y="8581761"/>
              <a:ext cx="1889125" cy="42926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rgbClr val="FFFF00"/>
              </a:solidFill>
              <a:miter lim="800000"/>
              <a:headEnd/>
              <a:tailEnd/>
            </a:ln>
          </p:spPr>
          <p:txBody>
            <a:bodyPr lIns="105073" tIns="52537" rIns="105073" bIns="52537">
              <a:spAutoFit/>
            </a:bodyPr>
            <a:lstStyle/>
            <a:p>
              <a:pPr algn="ctr"/>
              <a:r>
                <a:rPr lang="es-ES" sz="2100" dirty="0">
                  <a:solidFill>
                    <a:srgbClr val="000000"/>
                  </a:solidFill>
                </a:rPr>
                <a:t>Rechazos</a:t>
              </a:r>
            </a:p>
          </p:txBody>
        </p:sp>
        <p:cxnSp>
          <p:nvCxnSpPr>
            <p:cNvPr id="49" name="AutoShape 18"/>
            <p:cNvCxnSpPr>
              <a:cxnSpLocks noChangeShapeType="1"/>
              <a:stCxn id="43" idx="3"/>
              <a:endCxn id="47" idx="1"/>
            </p:cNvCxnSpPr>
            <p:nvPr/>
          </p:nvCxnSpPr>
          <p:spPr bwMode="auto">
            <a:xfrm flipV="1">
              <a:off x="28713907" y="7246706"/>
              <a:ext cx="450453" cy="8289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0" name="AutoShape 19"/>
            <p:cNvCxnSpPr>
              <a:cxnSpLocks noChangeShapeType="1"/>
              <a:stCxn id="43" idx="3"/>
              <a:endCxn id="48" idx="1"/>
            </p:cNvCxnSpPr>
            <p:nvPr/>
          </p:nvCxnSpPr>
          <p:spPr bwMode="auto">
            <a:xfrm>
              <a:off x="28713907" y="8075646"/>
              <a:ext cx="450453" cy="7207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1" name="Text Box 20"/>
            <p:cNvSpPr txBox="1">
              <a:spLocks noChangeArrowheads="1"/>
            </p:cNvSpPr>
            <p:nvPr/>
          </p:nvSpPr>
          <p:spPr bwMode="auto">
            <a:xfrm>
              <a:off x="25146001" y="10478692"/>
              <a:ext cx="2768204" cy="42926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rgbClr val="FFFF00"/>
              </a:solidFill>
              <a:miter lim="800000"/>
              <a:headEnd/>
              <a:tailEnd/>
            </a:ln>
          </p:spPr>
          <p:txBody>
            <a:bodyPr lIns="105073" tIns="52537" rIns="105073" bIns="52537">
              <a:spAutoFit/>
            </a:bodyPr>
            <a:lstStyle/>
            <a:p>
              <a:pPr algn="ctr"/>
              <a:r>
                <a:rPr lang="es-ES" sz="2100" dirty="0">
                  <a:solidFill>
                    <a:srgbClr val="000000"/>
                  </a:solidFill>
                </a:rPr>
                <a:t>Afino</a:t>
              </a:r>
            </a:p>
          </p:txBody>
        </p:sp>
        <p:cxnSp>
          <p:nvCxnSpPr>
            <p:cNvPr id="52" name="AutoShape 21"/>
            <p:cNvCxnSpPr>
              <a:cxnSpLocks noChangeShapeType="1"/>
              <a:stCxn id="45" idx="2"/>
              <a:endCxn id="51" idx="0"/>
            </p:cNvCxnSpPr>
            <p:nvPr/>
          </p:nvCxnSpPr>
          <p:spPr bwMode="auto">
            <a:xfrm rot="16200000" flipH="1">
              <a:off x="26331697" y="10280285"/>
              <a:ext cx="394827" cy="19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3" name="Text Box 22"/>
            <p:cNvSpPr txBox="1">
              <a:spLocks noChangeArrowheads="1"/>
            </p:cNvSpPr>
            <p:nvPr/>
          </p:nvSpPr>
          <p:spPr bwMode="auto">
            <a:xfrm>
              <a:off x="24610220" y="11329988"/>
              <a:ext cx="3839766" cy="42926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rgbClr val="FFFF00"/>
              </a:solidFill>
              <a:miter lim="800000"/>
              <a:headEnd/>
              <a:tailEnd/>
            </a:ln>
          </p:spPr>
          <p:txBody>
            <a:bodyPr lIns="105073" tIns="52537" rIns="105073" bIns="52537">
              <a:spAutoFit/>
            </a:bodyPr>
            <a:lstStyle/>
            <a:p>
              <a:pPr algn="ctr"/>
              <a:r>
                <a:rPr lang="es-ES" sz="2100" dirty="0">
                  <a:solidFill>
                    <a:srgbClr val="000000"/>
                  </a:solidFill>
                </a:rPr>
                <a:t>Fracción orgánica estable</a:t>
              </a:r>
            </a:p>
          </p:txBody>
        </p:sp>
        <p:cxnSp>
          <p:nvCxnSpPr>
            <p:cNvPr id="54" name="AutoShape 23"/>
            <p:cNvCxnSpPr>
              <a:cxnSpLocks noChangeShapeType="1"/>
              <a:stCxn id="51" idx="2"/>
              <a:endCxn id="53" idx="0"/>
            </p:cNvCxnSpPr>
            <p:nvPr/>
          </p:nvCxnSpPr>
          <p:spPr bwMode="auto">
            <a:xfrm rot="5400000">
              <a:off x="26319088" y="11118973"/>
              <a:ext cx="42203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24610219" y="12258675"/>
              <a:ext cx="3829844" cy="429266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 lIns="105073" tIns="52537" rIns="105073" bIns="52537">
              <a:spAutoFit/>
            </a:bodyPr>
            <a:lstStyle/>
            <a:p>
              <a:pPr algn="ctr"/>
              <a:r>
                <a:rPr lang="es-ES" sz="2100" dirty="0">
                  <a:solidFill>
                    <a:srgbClr val="000000"/>
                  </a:solidFill>
                </a:rPr>
                <a:t>MEJORADOR SUELOS</a:t>
              </a:r>
            </a:p>
          </p:txBody>
        </p:sp>
        <p:cxnSp>
          <p:nvCxnSpPr>
            <p:cNvPr id="56" name="AutoShape 25"/>
            <p:cNvCxnSpPr>
              <a:cxnSpLocks noChangeShapeType="1"/>
              <a:stCxn id="53" idx="2"/>
              <a:endCxn id="55" idx="0"/>
            </p:cNvCxnSpPr>
            <p:nvPr/>
          </p:nvCxnSpPr>
          <p:spPr bwMode="auto">
            <a:xfrm rot="5400000">
              <a:off x="26277912" y="12006483"/>
              <a:ext cx="499421" cy="4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</p:spPr>
        </p:cxnSp>
        <p:sp>
          <p:nvSpPr>
            <p:cNvPr id="57" name="Text Box 26"/>
            <p:cNvSpPr txBox="1">
              <a:spLocks noChangeArrowheads="1"/>
            </p:cNvSpPr>
            <p:nvPr/>
          </p:nvSpPr>
          <p:spPr bwMode="auto">
            <a:xfrm>
              <a:off x="31486079" y="10478691"/>
              <a:ext cx="2794000" cy="42926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5073" tIns="52537" rIns="105073" bIns="52537">
              <a:spAutoFit/>
            </a:bodyPr>
            <a:lstStyle/>
            <a:p>
              <a:pPr algn="ctr"/>
              <a:r>
                <a:rPr lang="es-ES" sz="2100" dirty="0">
                  <a:solidFill>
                    <a:srgbClr val="000000"/>
                  </a:solidFill>
                </a:rPr>
                <a:t>VERTEDERO</a:t>
              </a:r>
            </a:p>
          </p:txBody>
        </p:sp>
        <p:cxnSp>
          <p:nvCxnSpPr>
            <p:cNvPr id="58" name="AutoShape 27"/>
            <p:cNvCxnSpPr>
              <a:cxnSpLocks noChangeShapeType="1"/>
              <a:stCxn id="53" idx="3"/>
              <a:endCxn id="57" idx="2"/>
            </p:cNvCxnSpPr>
            <p:nvPr/>
          </p:nvCxnSpPr>
          <p:spPr bwMode="auto">
            <a:xfrm flipV="1">
              <a:off x="28449986" y="10907957"/>
              <a:ext cx="4433093" cy="636664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 type="triangle" w="med" len="med"/>
            </a:ln>
          </p:spPr>
        </p:cxnSp>
        <p:sp>
          <p:nvSpPr>
            <p:cNvPr id="59" name="Text Box 28"/>
            <p:cNvSpPr txBox="1">
              <a:spLocks noChangeArrowheads="1"/>
            </p:cNvSpPr>
            <p:nvPr/>
          </p:nvSpPr>
          <p:spPr bwMode="auto">
            <a:xfrm>
              <a:off x="29075063" y="10478691"/>
              <a:ext cx="1889125" cy="42926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rgbClr val="FFFF00"/>
              </a:solidFill>
              <a:miter lim="800000"/>
              <a:headEnd/>
              <a:tailEnd/>
            </a:ln>
          </p:spPr>
          <p:txBody>
            <a:bodyPr lIns="105073" tIns="52537" rIns="105073" bIns="52537">
              <a:spAutoFit/>
            </a:bodyPr>
            <a:lstStyle/>
            <a:p>
              <a:pPr algn="ctr"/>
              <a:r>
                <a:rPr lang="es-ES" sz="2100" dirty="0">
                  <a:solidFill>
                    <a:srgbClr val="000000"/>
                  </a:solidFill>
                </a:rPr>
                <a:t>Rechazos</a:t>
              </a:r>
            </a:p>
          </p:txBody>
        </p:sp>
        <p:cxnSp>
          <p:nvCxnSpPr>
            <p:cNvPr id="60" name="AutoShape 29"/>
            <p:cNvCxnSpPr>
              <a:cxnSpLocks noChangeShapeType="1"/>
              <a:stCxn id="51" idx="3"/>
              <a:endCxn id="59" idx="1"/>
            </p:cNvCxnSpPr>
            <p:nvPr/>
          </p:nvCxnSpPr>
          <p:spPr bwMode="auto">
            <a:xfrm flipV="1">
              <a:off x="27914205" y="10693324"/>
              <a:ext cx="1160858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1" name="AutoShape 30"/>
            <p:cNvCxnSpPr>
              <a:cxnSpLocks noChangeShapeType="1"/>
              <a:stCxn id="59" idx="3"/>
              <a:endCxn id="57" idx="1"/>
            </p:cNvCxnSpPr>
            <p:nvPr/>
          </p:nvCxnSpPr>
          <p:spPr bwMode="auto">
            <a:xfrm>
              <a:off x="30964188" y="10693324"/>
              <a:ext cx="521891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2" name="AutoShape 31"/>
            <p:cNvCxnSpPr>
              <a:cxnSpLocks noChangeShapeType="1"/>
              <a:stCxn id="48" idx="2"/>
              <a:endCxn id="57" idx="0"/>
            </p:cNvCxnSpPr>
            <p:nvPr/>
          </p:nvCxnSpPr>
          <p:spPr bwMode="auto">
            <a:xfrm rot="16200000" flipH="1">
              <a:off x="30762169" y="8357781"/>
              <a:ext cx="1467664" cy="277415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 type="triangle" w="med" len="med"/>
            </a:ln>
          </p:spPr>
        </p:cxnSp>
        <p:sp>
          <p:nvSpPr>
            <p:cNvPr id="63" name="Text Box 32"/>
            <p:cNvSpPr txBox="1">
              <a:spLocks noChangeArrowheads="1"/>
            </p:cNvSpPr>
            <p:nvPr/>
          </p:nvSpPr>
          <p:spPr bwMode="auto">
            <a:xfrm>
              <a:off x="31503938" y="8581761"/>
              <a:ext cx="3238500" cy="429266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 lIns="105073" tIns="52537" rIns="105073" bIns="52537">
              <a:spAutoFit/>
            </a:bodyPr>
            <a:lstStyle/>
            <a:p>
              <a:pPr algn="ctr"/>
              <a:r>
                <a:rPr lang="es-ES" sz="2100" dirty="0">
                  <a:solidFill>
                    <a:srgbClr val="000000"/>
                  </a:solidFill>
                </a:rPr>
                <a:t>INCINERACIÓN</a:t>
              </a:r>
            </a:p>
          </p:txBody>
        </p:sp>
      </p:grpSp>
      <p:sp>
        <p:nvSpPr>
          <p:cNvPr id="64" name="63 Rectángulo"/>
          <p:cNvSpPr/>
          <p:nvPr/>
        </p:nvSpPr>
        <p:spPr>
          <a:xfrm>
            <a:off x="17713967" y="19358421"/>
            <a:ext cx="116836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732020"/>
            <a:r>
              <a:rPr lang="es-ES" sz="2400" i="1" dirty="0" smtClean="0">
                <a:latin typeface="+mj-lt"/>
              </a:rPr>
              <a:t>Figura 1. Esquema de los procesos que componen el tratamiento mecánico-biológico. </a:t>
            </a:r>
            <a:endParaRPr lang="es-ES" sz="2400" i="1" dirty="0">
              <a:latin typeface="+mj-lt"/>
            </a:endParaRPr>
          </a:p>
        </p:txBody>
      </p:sp>
      <p:sp>
        <p:nvSpPr>
          <p:cNvPr id="40" name="15 Rectángulo"/>
          <p:cNvSpPr/>
          <p:nvPr/>
        </p:nvSpPr>
        <p:spPr>
          <a:xfrm>
            <a:off x="1746499" y="21548278"/>
            <a:ext cx="12601400" cy="6355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es-ES" sz="2800" dirty="0" smtClean="0">
                <a:solidFill>
                  <a:schemeClr val="tx1"/>
                </a:solidFill>
              </a:rPr>
              <a:t>Los vertederos de residuos, aún cuando se explotan de manera controlada, siguen constituyendo un problema debido al gran espacio que ocupan y a su potencial contaminante (emisiones de gas y lixiviado). El </a:t>
            </a:r>
            <a:r>
              <a:rPr lang="es-ES" sz="2800" dirty="0" err="1" smtClean="0">
                <a:solidFill>
                  <a:schemeClr val="tx1"/>
                </a:solidFill>
              </a:rPr>
              <a:t>pretratamiento</a:t>
            </a:r>
            <a:r>
              <a:rPr lang="es-ES" sz="2800" dirty="0" smtClean="0">
                <a:solidFill>
                  <a:schemeClr val="tx1"/>
                </a:solidFill>
              </a:rPr>
              <a:t> mecánico-biológico (TMB) de los residuos se propone como método para mejorar el aprovechamiento del residuo urbano recogido mezclado y minimizar el problema de impacto ambiental (Fig. 1). Permite además cumplir con la normativa vigente en Europa (Directiva 1999/31/CE), que limita la cantidad de residuos urbanos biodegradables que pueden llegar a vertedero y establece obligatorio su tratamiento previo al vertido. </a:t>
            </a:r>
          </a:p>
          <a:p>
            <a:pPr algn="just">
              <a:spcBef>
                <a:spcPts val="1800"/>
              </a:spcBef>
            </a:pPr>
            <a:endParaRPr lang="es-ES" sz="2800" dirty="0" smtClean="0">
              <a:solidFill>
                <a:schemeClr val="tx1"/>
              </a:solidFill>
            </a:endParaRPr>
          </a:p>
          <a:p>
            <a:pPr algn="just"/>
            <a:r>
              <a:rPr lang="es-ES" sz="2800" dirty="0" smtClean="0">
                <a:solidFill>
                  <a:schemeClr val="tx1"/>
                </a:solidFill>
              </a:rPr>
              <a:t>En este trabajo se ha revisado el estado del conocimiento sobre las emisiones en vertedero de los residuos sometidos a TMB. Basado en una revisión bibliográfica en detalle, se analizan los cambios de este tipo de residuos respecto a los no tratados, los cuales surgen principalmente como consecuencia de la reducción de la duración de las fases no </a:t>
            </a:r>
            <a:r>
              <a:rPr lang="es-ES" sz="2800" dirty="0" err="1" smtClean="0">
                <a:solidFill>
                  <a:schemeClr val="tx1"/>
                </a:solidFill>
              </a:rPr>
              <a:t>metanogénicas</a:t>
            </a:r>
            <a:r>
              <a:rPr lang="es-ES" sz="2800" dirty="0" smtClean="0">
                <a:solidFill>
                  <a:schemeClr val="tx1"/>
                </a:solidFill>
              </a:rPr>
              <a:t> de descomposición de la fracción orgánica[1]. </a:t>
            </a:r>
          </a:p>
        </p:txBody>
      </p:sp>
      <p:sp>
        <p:nvSpPr>
          <p:cNvPr id="66" name="15 Rectángulo"/>
          <p:cNvSpPr/>
          <p:nvPr/>
        </p:nvSpPr>
        <p:spPr>
          <a:xfrm>
            <a:off x="16292115" y="21476270"/>
            <a:ext cx="12601400" cy="6355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es-ES" sz="2800" dirty="0" smtClean="0">
                <a:solidFill>
                  <a:schemeClr val="tx1"/>
                </a:solidFill>
              </a:rPr>
              <a:t>Los vertederos de residuos, aún cuando se explotan de manera controlada, siguen constituyendo un problema debido al gran espacio que ocupan y a su potencial contaminante (emisiones de gas y lixiviado). El </a:t>
            </a:r>
            <a:r>
              <a:rPr lang="es-ES" sz="2800" dirty="0" err="1" smtClean="0">
                <a:solidFill>
                  <a:schemeClr val="tx1"/>
                </a:solidFill>
              </a:rPr>
              <a:t>pretratamiento</a:t>
            </a:r>
            <a:r>
              <a:rPr lang="es-ES" sz="2800" dirty="0" smtClean="0">
                <a:solidFill>
                  <a:schemeClr val="tx1"/>
                </a:solidFill>
              </a:rPr>
              <a:t> mecánico-biológico (TMB) de los residuos se propone como método para mejorar el aprovechamiento del residuo urbano recogido mezclado y minimizar el problema de impacto ambiental (Fig. 1). Permite además cumplir con la normativa vigente en Europa (Directiva 1999/31/CE), que limita la cantidad de residuos urbanos biodegradables que pueden llegar a vertedero y establece obligatorio su tratamiento previo al vertido. </a:t>
            </a:r>
          </a:p>
          <a:p>
            <a:pPr algn="just">
              <a:spcBef>
                <a:spcPts val="1800"/>
              </a:spcBef>
            </a:pPr>
            <a:endParaRPr lang="es-ES" sz="2800" dirty="0" smtClean="0">
              <a:solidFill>
                <a:schemeClr val="tx1"/>
              </a:solidFill>
            </a:endParaRPr>
          </a:p>
          <a:p>
            <a:pPr algn="just"/>
            <a:r>
              <a:rPr lang="es-ES" sz="2800" dirty="0" smtClean="0">
                <a:solidFill>
                  <a:schemeClr val="tx1"/>
                </a:solidFill>
              </a:rPr>
              <a:t>En este trabajo se ha revisado el estado del conocimiento sobre las emisiones en vertedero de los residuos sometidos a TMB. Basado en una revisión bibliográfica en detalle, se analizan los cambios de este tipo de residuos respecto a los no tratados, los cuales surgen principalmente como consecuencia de la reducción de la duración de las fases no </a:t>
            </a:r>
            <a:r>
              <a:rPr lang="es-ES" sz="2800" dirty="0" err="1" smtClean="0">
                <a:solidFill>
                  <a:schemeClr val="tx1"/>
                </a:solidFill>
              </a:rPr>
              <a:t>metanogénicas</a:t>
            </a:r>
            <a:r>
              <a:rPr lang="es-ES" sz="2800" dirty="0" smtClean="0">
                <a:solidFill>
                  <a:schemeClr val="tx1"/>
                </a:solidFill>
              </a:rPr>
              <a:t> de descomposición de la fracción orgánica[1]. </a:t>
            </a:r>
          </a:p>
        </p:txBody>
      </p:sp>
      <p:graphicFrame>
        <p:nvGraphicFramePr>
          <p:cNvPr id="67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797099"/>
              </p:ext>
            </p:extLst>
          </p:nvPr>
        </p:nvGraphicFramePr>
        <p:xfrm>
          <a:off x="2088230" y="30909318"/>
          <a:ext cx="11161240" cy="2377440"/>
        </p:xfrm>
        <a:graphic>
          <a:graphicData uri="http://schemas.openxmlformats.org/drawingml/2006/table">
            <a:tbl>
              <a:tblPr/>
              <a:tblGrid>
                <a:gridCol w="858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5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0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352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12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4069">
                <a:tc gridSpan="2">
                  <a:txBody>
                    <a:bodyPr/>
                    <a:lstStyle/>
                    <a:p>
                      <a:pPr marL="0" marR="0" lvl="0" indent="0" algn="l" defTabSz="4114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114300" marR="114300" marT="49530" marB="495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114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Concentración (mg/L)</a:t>
                      </a:r>
                    </a:p>
                  </a:txBody>
                  <a:tcPr marL="114300" marR="114300" marT="49530" marB="495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14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Concentración</a:t>
                      </a:r>
                      <a:r>
                        <a:rPr kumimoji="0" lang="es-ES" sz="26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TMB</a:t>
                      </a:r>
                      <a:r>
                        <a:rPr kumimoji="0" lang="es-ES" sz="2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   </a:t>
                      </a:r>
                      <a:r>
                        <a:rPr kumimoji="0" lang="es-E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(mg/L)</a:t>
                      </a:r>
                      <a:endParaRPr kumimoji="0" lang="es-E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114300" marR="114300" marT="49530" marB="495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14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Reducción (%)</a:t>
                      </a:r>
                    </a:p>
                  </a:txBody>
                  <a:tcPr marL="114300" marR="114300" marT="49530" marB="495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 rowSpan="2">
                  <a:txBody>
                    <a:bodyPr/>
                    <a:lstStyle/>
                    <a:p>
                      <a:pPr marL="0" marR="0" lvl="0" indent="0" algn="l" defTabSz="4114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114300" marR="114300" marT="49530" marB="495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14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COD</a:t>
                      </a:r>
                    </a:p>
                  </a:txBody>
                  <a:tcPr marL="114300" marR="114300" marT="49530" marB="495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14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37.000</a:t>
                      </a:r>
                    </a:p>
                  </a:txBody>
                  <a:tcPr marL="114300" marR="114300" marT="49530" marB="495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14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1.000</a:t>
                      </a:r>
                    </a:p>
                  </a:txBody>
                  <a:tcPr marL="114300" marR="114300" marT="49530" marB="495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14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97</a:t>
                      </a:r>
                    </a:p>
                  </a:txBody>
                  <a:tcPr marL="114300" marR="114300" marT="49530" marB="495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114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TOC</a:t>
                      </a:r>
                    </a:p>
                  </a:txBody>
                  <a:tcPr marL="114300" marR="114300" marT="49530" marB="495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14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10.000</a:t>
                      </a:r>
                    </a:p>
                  </a:txBody>
                  <a:tcPr marL="114300" marR="114300" marT="49530" marB="495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14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500</a:t>
                      </a:r>
                    </a:p>
                  </a:txBody>
                  <a:tcPr marL="114300" marR="114300" marT="49530" marB="495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14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95</a:t>
                      </a:r>
                    </a:p>
                  </a:txBody>
                  <a:tcPr marL="114300" marR="114300" marT="49530" marB="495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4114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114300" marR="114300" marT="49530" marB="495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14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COD</a:t>
                      </a:r>
                    </a:p>
                  </a:txBody>
                  <a:tcPr marL="114300" marR="114300" marT="49530" marB="495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14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50.000</a:t>
                      </a:r>
                    </a:p>
                  </a:txBody>
                  <a:tcPr marL="114300" marR="114300" marT="49530" marB="495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14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500</a:t>
                      </a:r>
                    </a:p>
                  </a:txBody>
                  <a:tcPr marL="114300" marR="114300" marT="49530" marB="495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14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99</a:t>
                      </a:r>
                    </a:p>
                  </a:txBody>
                  <a:tcPr marL="114300" marR="114300" marT="49530" marB="495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8" name="63 Rectángulo"/>
          <p:cNvSpPr/>
          <p:nvPr/>
        </p:nvSpPr>
        <p:spPr>
          <a:xfrm>
            <a:off x="2088231" y="29934305"/>
            <a:ext cx="112515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732020"/>
            <a:r>
              <a:rPr lang="es-ES" sz="2400" i="1" dirty="0" smtClean="0"/>
              <a:t>Tabla 1. </a:t>
            </a:r>
            <a:r>
              <a:rPr lang="es-ES" sz="2400" i="1" dirty="0"/>
              <a:t>Reducción de la lixiviación de sustancias orgánicas en residuos TMB respecto a residuos no tratados, en ensayos con lisímetro</a:t>
            </a:r>
            <a:r>
              <a:rPr lang="es-ES" sz="2400" i="1" dirty="0" smtClean="0"/>
              <a:t>. </a:t>
            </a:r>
            <a:endParaRPr lang="es-ES" sz="2400" i="1" dirty="0"/>
          </a:p>
        </p:txBody>
      </p:sp>
      <p:sp>
        <p:nvSpPr>
          <p:cNvPr id="69" name="Rectangle 197"/>
          <p:cNvSpPr>
            <a:spLocks noChangeArrowheads="1"/>
          </p:cNvSpPr>
          <p:nvPr/>
        </p:nvSpPr>
        <p:spPr bwMode="auto">
          <a:xfrm>
            <a:off x="16364123" y="30333254"/>
            <a:ext cx="12529392" cy="108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5156" tIns="52578" rIns="105156" bIns="52578" anchor="ctr">
            <a:spAutoFit/>
          </a:bodyPr>
          <a:lstStyle/>
          <a:p>
            <a:pPr algn="just"/>
            <a:r>
              <a:rPr lang="en-US" sz="2800" dirty="0"/>
              <a:t>[1] De </a:t>
            </a:r>
            <a:r>
              <a:rPr lang="en-US" sz="2800" dirty="0" err="1"/>
              <a:t>Gioannis</a:t>
            </a:r>
            <a:r>
              <a:rPr lang="en-US" sz="2800" dirty="0"/>
              <a:t>, G. </a:t>
            </a:r>
            <a:r>
              <a:rPr lang="en-US" sz="2800" dirty="0" err="1"/>
              <a:t>Muntoni</a:t>
            </a:r>
            <a:r>
              <a:rPr lang="en-US" sz="2800" dirty="0"/>
              <a:t>, A. </a:t>
            </a:r>
            <a:r>
              <a:rPr lang="en-US" sz="2800" dirty="0" err="1"/>
              <a:t>Cappai</a:t>
            </a:r>
            <a:r>
              <a:rPr lang="en-US" sz="2800" dirty="0"/>
              <a:t>, G. </a:t>
            </a:r>
            <a:r>
              <a:rPr lang="en-US" sz="2800" dirty="0" err="1"/>
              <a:t>Milia</a:t>
            </a:r>
            <a:r>
              <a:rPr lang="en-US" sz="2800" dirty="0"/>
              <a:t>, S. “</a:t>
            </a:r>
            <a:r>
              <a:rPr lang="en-GB" sz="2800" dirty="0"/>
              <a:t>Landfill gas generation after mechanical biological treatment of municipal solid waste. Estimation of gas generation rate constants”. </a:t>
            </a:r>
            <a:r>
              <a:rPr lang="en-GB" sz="2800" i="1" dirty="0"/>
              <a:t>Waste Management</a:t>
            </a:r>
            <a:r>
              <a:rPr lang="en-GB" sz="2800" dirty="0"/>
              <a:t>. Vol. 29 (3). 2009. pp. 1026-1034.</a:t>
            </a:r>
          </a:p>
          <a:p>
            <a:pPr algn="just"/>
            <a:r>
              <a:rPr lang="en-GB" sz="2800" dirty="0"/>
              <a:t>[2] </a:t>
            </a:r>
            <a:r>
              <a:rPr lang="en-GB" sz="2800" dirty="0" err="1"/>
              <a:t>Lornage</a:t>
            </a:r>
            <a:r>
              <a:rPr lang="en-GB" sz="2800" dirty="0"/>
              <a:t>, R. Redon, E. </a:t>
            </a:r>
            <a:r>
              <a:rPr lang="en-GB" sz="2800" dirty="0" err="1"/>
              <a:t>Lagier</a:t>
            </a:r>
            <a:r>
              <a:rPr lang="en-GB" sz="2800" dirty="0"/>
              <a:t>, T. </a:t>
            </a:r>
            <a:r>
              <a:rPr lang="en-GB" sz="2800" dirty="0" err="1"/>
              <a:t>Hébé</a:t>
            </a:r>
            <a:r>
              <a:rPr lang="en-GB" sz="2800" dirty="0"/>
              <a:t>, I. </a:t>
            </a:r>
            <a:r>
              <a:rPr lang="en-GB" sz="2800" dirty="0" err="1"/>
              <a:t>Carré</a:t>
            </a:r>
            <a:r>
              <a:rPr lang="en-GB" sz="2800" dirty="0"/>
              <a:t>, J. “Performance of a low cost MBT prior to </a:t>
            </a:r>
            <a:r>
              <a:rPr lang="en-GB" sz="2800" dirty="0" err="1"/>
              <a:t>landfilling</a:t>
            </a:r>
            <a:r>
              <a:rPr lang="en-GB" sz="2800" dirty="0"/>
              <a:t>: Study of the biological treatment of size reduced MSW without mechanical sorting”. </a:t>
            </a:r>
            <a:r>
              <a:rPr lang="en-GB" sz="2800" i="1" dirty="0"/>
              <a:t>Waste Management</a:t>
            </a:r>
            <a:r>
              <a:rPr lang="en-GB" sz="2800" dirty="0"/>
              <a:t>. Vol. 27 (12). 2007. pp. 1755–1764.</a:t>
            </a:r>
          </a:p>
          <a:p>
            <a:pPr algn="just"/>
            <a:r>
              <a:rPr lang="fr-FR" sz="2800" dirty="0"/>
              <a:t>[3] </a:t>
            </a:r>
            <a:r>
              <a:rPr lang="fr-FR" sz="2800" dirty="0" err="1"/>
              <a:t>Cappai</a:t>
            </a:r>
            <a:r>
              <a:rPr lang="fr-FR" sz="2800" dirty="0"/>
              <a:t>, G. Carucci, A. De </a:t>
            </a:r>
            <a:r>
              <a:rPr lang="fr-FR" sz="2800" dirty="0" err="1"/>
              <a:t>Gioannis</a:t>
            </a:r>
            <a:r>
              <a:rPr lang="fr-FR" sz="2800" dirty="0"/>
              <a:t>, G. </a:t>
            </a:r>
            <a:r>
              <a:rPr lang="fr-FR" sz="2800" dirty="0" err="1"/>
              <a:t>Muntoni</a:t>
            </a:r>
            <a:r>
              <a:rPr lang="fr-FR" sz="2800" dirty="0"/>
              <a:t>, A. (2005). </a:t>
            </a:r>
            <a:r>
              <a:rPr lang="en-GB" sz="2800" dirty="0"/>
              <a:t>“Further investigations on MBP and relative implications”</a:t>
            </a:r>
            <a:r>
              <a:rPr lang="en-GB" sz="2800" i="1" dirty="0"/>
              <a:t>. </a:t>
            </a:r>
            <a:r>
              <a:rPr lang="en-GB" sz="2800" dirty="0" err="1"/>
              <a:t>Actas</a:t>
            </a:r>
            <a:r>
              <a:rPr lang="en-GB" sz="2800" dirty="0"/>
              <a:t> del </a:t>
            </a:r>
            <a:r>
              <a:rPr lang="en-GB" sz="2800" dirty="0" err="1"/>
              <a:t>congreso</a:t>
            </a:r>
            <a:r>
              <a:rPr lang="en-GB" sz="2800" dirty="0"/>
              <a:t> </a:t>
            </a:r>
            <a:r>
              <a:rPr lang="en-GB" sz="2800" i="1" dirty="0"/>
              <a:t>Sardinia 2005, Tenth International Waste Management and Landfill Symposium</a:t>
            </a:r>
            <a:r>
              <a:rPr lang="en-GB" sz="2800" dirty="0"/>
              <a:t>. 3-7 </a:t>
            </a:r>
            <a:r>
              <a:rPr lang="en-GB" sz="2800" dirty="0" err="1"/>
              <a:t>Octubre</a:t>
            </a:r>
            <a:r>
              <a:rPr lang="en-GB" sz="2800" dirty="0"/>
              <a:t> de 2005, CISA. Cagliari, Italia.</a:t>
            </a:r>
          </a:p>
          <a:p>
            <a:pPr algn="just"/>
            <a:r>
              <a:rPr lang="en-GB" sz="2800" dirty="0"/>
              <a:t>[4] Wagner, J. F. </a:t>
            </a:r>
            <a:r>
              <a:rPr lang="en-GB" sz="2800" dirty="0" err="1"/>
              <a:t>Rettenberger</a:t>
            </a:r>
            <a:r>
              <a:rPr lang="en-GB" sz="2800" dirty="0"/>
              <a:t>, G. </a:t>
            </a:r>
            <a:r>
              <a:rPr lang="en-GB" sz="2800" dirty="0" err="1"/>
              <a:t>Reinert</a:t>
            </a:r>
            <a:r>
              <a:rPr lang="en-GB" sz="2800" dirty="0"/>
              <a:t>, P. “Modern Landfill </a:t>
            </a:r>
            <a:r>
              <a:rPr lang="en-GB" sz="2800" dirty="0" err="1"/>
              <a:t>Technollogy</a:t>
            </a:r>
            <a:r>
              <a:rPr lang="en-GB" sz="2800" dirty="0"/>
              <a:t> </a:t>
            </a:r>
            <a:r>
              <a:rPr lang="en-GB" sz="2800" dirty="0" err="1"/>
              <a:t>Behavior</a:t>
            </a:r>
            <a:r>
              <a:rPr lang="en-GB" sz="2800" dirty="0"/>
              <a:t> of Mechanical-Biological Pre-Treated Waste”. </a:t>
            </a:r>
            <a:r>
              <a:rPr lang="en-GB" sz="2800" dirty="0" err="1"/>
              <a:t>Actas</a:t>
            </a:r>
            <a:r>
              <a:rPr lang="en-GB" sz="2800" dirty="0"/>
              <a:t> del </a:t>
            </a:r>
            <a:r>
              <a:rPr lang="en-GB" sz="2800" dirty="0" err="1"/>
              <a:t>congreso</a:t>
            </a:r>
            <a:r>
              <a:rPr lang="en-GB" sz="2800" dirty="0"/>
              <a:t> </a:t>
            </a:r>
            <a:r>
              <a:rPr lang="en-GB" sz="2800" i="1" dirty="0"/>
              <a:t>Sardinia 2007, Eleventh International Waste Management and Landfill Symposium</a:t>
            </a:r>
            <a:r>
              <a:rPr lang="en-GB" sz="2800" dirty="0"/>
              <a:t>. 1-5 </a:t>
            </a:r>
            <a:r>
              <a:rPr lang="en-GB" sz="2800" dirty="0" err="1"/>
              <a:t>Octubre</a:t>
            </a:r>
            <a:r>
              <a:rPr lang="en-GB" sz="2800" dirty="0"/>
              <a:t> de 2007. CISA. Cagliari, Italia.</a:t>
            </a:r>
          </a:p>
          <a:p>
            <a:pPr algn="just"/>
            <a:r>
              <a:rPr lang="en-US" sz="2800" dirty="0"/>
              <a:t>[5] </a:t>
            </a:r>
            <a:r>
              <a:rPr lang="en-US" sz="2800" dirty="0" err="1"/>
              <a:t>Bockreis</a:t>
            </a:r>
            <a:r>
              <a:rPr lang="en-US" sz="2800" dirty="0"/>
              <a:t>, A. Steinberg, I. “</a:t>
            </a:r>
            <a:r>
              <a:rPr lang="en-GB" sz="2800" dirty="0"/>
              <a:t>Influence of mechanical-biological waste pre-treatment methods on the gas formation in landfills”. </a:t>
            </a:r>
            <a:r>
              <a:rPr lang="fr-FR" sz="2800" i="1" dirty="0" err="1"/>
              <a:t>Waste</a:t>
            </a:r>
            <a:r>
              <a:rPr lang="fr-FR" sz="2800" i="1" dirty="0"/>
              <a:t> Management</a:t>
            </a:r>
            <a:r>
              <a:rPr lang="fr-FR" sz="2800" dirty="0"/>
              <a:t>. Vol. 25 (4). </a:t>
            </a:r>
            <a:r>
              <a:rPr lang="en-GB" sz="2800" dirty="0"/>
              <a:t>2005. pp. 337-343.</a:t>
            </a:r>
          </a:p>
          <a:p>
            <a:pPr algn="just"/>
            <a:r>
              <a:rPr lang="en-GB" sz="2800" dirty="0"/>
              <a:t>[6] </a:t>
            </a:r>
            <a:r>
              <a:rPr lang="en-GB" sz="2800" dirty="0" err="1"/>
              <a:t>Felske</a:t>
            </a:r>
            <a:r>
              <a:rPr lang="en-GB" sz="2800" dirty="0"/>
              <a:t>, C. Kraft, E. </a:t>
            </a:r>
            <a:r>
              <a:rPr lang="en-GB" sz="2800" dirty="0" err="1"/>
              <a:t>Ustohalova</a:t>
            </a:r>
            <a:r>
              <a:rPr lang="en-GB" sz="2800" dirty="0"/>
              <a:t>, V. </a:t>
            </a:r>
            <a:r>
              <a:rPr lang="en-GB" sz="2800" dirty="0" err="1"/>
              <a:t>Widman</a:t>
            </a:r>
            <a:r>
              <a:rPr lang="en-GB" sz="2800" dirty="0"/>
              <a:t>, R. </a:t>
            </a:r>
            <a:r>
              <a:rPr lang="en-GB" sz="2800" dirty="0" err="1"/>
              <a:t>Bidlingmaier</a:t>
            </a:r>
            <a:r>
              <a:rPr lang="en-GB" sz="2800" dirty="0"/>
              <a:t>, W. “Experimental analysis of the large scale </a:t>
            </a:r>
            <a:r>
              <a:rPr lang="en-GB" sz="2800" dirty="0" err="1"/>
              <a:t>behavior</a:t>
            </a:r>
            <a:r>
              <a:rPr lang="en-GB" sz="2800" dirty="0"/>
              <a:t> of MBP waste - new results for the design of future landfills”. </a:t>
            </a:r>
            <a:r>
              <a:rPr lang="en-GB" sz="2800" dirty="0" err="1"/>
              <a:t>Actas</a:t>
            </a:r>
            <a:r>
              <a:rPr lang="en-GB" sz="2800" dirty="0"/>
              <a:t> del </a:t>
            </a:r>
            <a:r>
              <a:rPr lang="en-GB" sz="2800" dirty="0" err="1"/>
              <a:t>congreso</a:t>
            </a:r>
            <a:r>
              <a:rPr lang="en-GB" sz="2800" dirty="0"/>
              <a:t> </a:t>
            </a:r>
            <a:r>
              <a:rPr lang="en-GB" sz="2800" i="1" dirty="0"/>
              <a:t>Sardinia 2003, Ninth International Waste Management and Landfill</a:t>
            </a:r>
            <a:r>
              <a:rPr lang="en-GB" sz="2800" dirty="0"/>
              <a:t> </a:t>
            </a:r>
            <a:r>
              <a:rPr lang="en-GB" sz="2800" i="1" dirty="0"/>
              <a:t>Symposium</a:t>
            </a:r>
            <a:r>
              <a:rPr lang="en-GB" sz="2800" dirty="0"/>
              <a:t>. 6-10 </a:t>
            </a:r>
            <a:r>
              <a:rPr lang="en-GB" sz="2800" dirty="0" err="1"/>
              <a:t>Octubre</a:t>
            </a:r>
            <a:r>
              <a:rPr lang="en-GB" sz="2800" dirty="0"/>
              <a:t> de 2003. CISA. Cagliari, Italia.</a:t>
            </a:r>
            <a:r>
              <a:rPr lang="es-ES" sz="2800" dirty="0"/>
              <a:t> </a:t>
            </a:r>
          </a:p>
          <a:p>
            <a:pPr algn="just"/>
            <a:r>
              <a:rPr lang="en-GB" sz="2800" dirty="0"/>
              <a:t>[7] </a:t>
            </a:r>
            <a:r>
              <a:rPr lang="en-GB" sz="2800" dirty="0" err="1"/>
              <a:t>Münnich</a:t>
            </a:r>
            <a:r>
              <a:rPr lang="en-GB" sz="2800" dirty="0"/>
              <a:t>, K. Bauer, J. Fricke, K. “Laboratory Tests to Determine Water Balance Parameters of MBT Material”. </a:t>
            </a:r>
            <a:r>
              <a:rPr lang="en-GB" sz="2800" dirty="0" err="1"/>
              <a:t>Actas</a:t>
            </a:r>
            <a:r>
              <a:rPr lang="en-GB" sz="2800" dirty="0"/>
              <a:t> del </a:t>
            </a:r>
            <a:r>
              <a:rPr lang="en-GB" sz="2800" dirty="0" err="1"/>
              <a:t>congreso</a:t>
            </a:r>
            <a:r>
              <a:rPr lang="en-GB" sz="2800" dirty="0"/>
              <a:t> </a:t>
            </a:r>
            <a:r>
              <a:rPr lang="en-GB" sz="2800" i="1" dirty="0"/>
              <a:t>Third International Workshop: Hydro-</a:t>
            </a:r>
            <a:r>
              <a:rPr lang="en-GB" sz="2800" i="1" dirty="0" err="1"/>
              <a:t>Physico</a:t>
            </a:r>
            <a:r>
              <a:rPr lang="en-GB" sz="2800" i="1" dirty="0"/>
              <a:t>-Mechanics of Landfills</a:t>
            </a:r>
            <a:r>
              <a:rPr lang="en-GB" sz="2800" dirty="0"/>
              <a:t>. 10-13 </a:t>
            </a:r>
            <a:r>
              <a:rPr lang="en-GB" sz="2800" dirty="0" err="1"/>
              <a:t>Marzo</a:t>
            </a:r>
            <a:r>
              <a:rPr lang="en-GB" sz="2800" dirty="0"/>
              <a:t> de 2009. </a:t>
            </a:r>
            <a:r>
              <a:rPr lang="en-GB" sz="2800" dirty="0" err="1"/>
              <a:t>Braunschweig</a:t>
            </a:r>
            <a:r>
              <a:rPr lang="en-GB" sz="2800" dirty="0"/>
              <a:t>, </a:t>
            </a:r>
            <a:r>
              <a:rPr lang="en-GB" sz="2800" dirty="0" err="1"/>
              <a:t>Alemania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sp>
        <p:nvSpPr>
          <p:cNvPr id="73" name="15 Rectángulo"/>
          <p:cNvSpPr/>
          <p:nvPr/>
        </p:nvSpPr>
        <p:spPr>
          <a:xfrm>
            <a:off x="1746499" y="33994624"/>
            <a:ext cx="12601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es-ES" sz="2800" dirty="0" smtClean="0">
                <a:solidFill>
                  <a:schemeClr val="tx1"/>
                </a:solidFill>
              </a:rPr>
              <a:t>Los vertederos de residuos, aún cuando se explotan de manera controlada, siguen constituyendo un problema debido al gran espacio que ocupan y a su potencial contaminante (emisiones de gas y lixiviado). El </a:t>
            </a:r>
            <a:r>
              <a:rPr lang="es-ES" sz="2800" dirty="0" err="1" smtClean="0">
                <a:solidFill>
                  <a:schemeClr val="tx1"/>
                </a:solidFill>
              </a:rPr>
              <a:t>pretratamiento</a:t>
            </a:r>
            <a:r>
              <a:rPr lang="es-ES" sz="2800" dirty="0" smtClean="0">
                <a:solidFill>
                  <a:schemeClr val="tx1"/>
                </a:solidFill>
              </a:rPr>
              <a:t> mecánico-biológico (TMB) de los residuos se propone como método para mejorar el aprovechamiento del residuo urbano recogido mezclado y minimizar el problema de impacto ambiental (Fig. 1). Permite además cumplir con la normativa vigente en Europa (Directiva 1999/31/CE), que limita la cantidad de residuos urbanos biodegradables que pueden llegar a vertedero y establece obligatorio su tratamiento previo al vertido. </a:t>
            </a:r>
          </a:p>
        </p:txBody>
      </p:sp>
      <p:sp>
        <p:nvSpPr>
          <p:cNvPr id="75" name="Rectangle 207"/>
          <p:cNvSpPr>
            <a:spLocks noChangeArrowheads="1"/>
          </p:cNvSpPr>
          <p:nvPr/>
        </p:nvSpPr>
        <p:spPr bwMode="auto">
          <a:xfrm>
            <a:off x="1717002" y="39550278"/>
            <a:ext cx="12702905" cy="967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5156" tIns="52578" rIns="105156" bIns="52578">
            <a:spAutoFit/>
          </a:bodyPr>
          <a:lstStyle/>
          <a:p>
            <a:pPr algn="just" defTabSz="4732020"/>
            <a:r>
              <a:rPr lang="es-ES" sz="2800" dirty="0">
                <a:latin typeface="+mj-lt"/>
              </a:rPr>
              <a:t>Programa de becas </a:t>
            </a:r>
            <a:r>
              <a:rPr lang="es-ES" sz="2800" dirty="0" err="1">
                <a:latin typeface="+mj-lt"/>
              </a:rPr>
              <a:t>predoctorales</a:t>
            </a:r>
            <a:r>
              <a:rPr lang="es-ES" sz="2800" dirty="0">
                <a:latin typeface="+mj-lt"/>
              </a:rPr>
              <a:t> de la Universidad de Cantabria cofinanciado por el Gobierno de Cantabria.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743" y="989232"/>
            <a:ext cx="7545209" cy="3177844"/>
          </a:xfrm>
          <a:prstGeom prst="rect">
            <a:avLst/>
          </a:prstGeom>
        </p:spPr>
      </p:pic>
      <p:pic>
        <p:nvPicPr>
          <p:cNvPr id="1032" name="Imagen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74"/>
          <a:stretch/>
        </p:blipFill>
        <p:spPr bwMode="auto">
          <a:xfrm>
            <a:off x="19926842" y="1154240"/>
            <a:ext cx="9470729" cy="2941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0" y="0"/>
            <a:ext cx="302799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Y"/>
          </a:p>
        </p:txBody>
      </p:sp>
      <p:pic>
        <p:nvPicPr>
          <p:cNvPr id="1033" name="Imagen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5" t="8470" r="1260" b="7375"/>
          <a:stretch>
            <a:fillRect/>
          </a:stretch>
        </p:blipFill>
        <p:spPr bwMode="auto">
          <a:xfrm>
            <a:off x="11514689" y="1370907"/>
            <a:ext cx="5944415" cy="2763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1209</Words>
  <Application>Microsoft Office PowerPoint</Application>
  <PresentationFormat>Personalizado</PresentationFormat>
  <Paragraphs>59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Palatino Linotype</vt:lpstr>
      <vt:lpstr>Tema de Office</vt:lpstr>
      <vt:lpstr>Efectos del tratamiento mecánico biológico en las emisiones de vertedero – Revisión bibliográfica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Efectos del tratamiento mecánico biológico en las emisiones de vertedero – Revisión bibliográfica</dc:title>
  <dc:creator>Ana LM</dc:creator>
  <cp:lastModifiedBy>Roberto A. Lima Morra</cp:lastModifiedBy>
  <cp:revision>7</cp:revision>
  <dcterms:created xsi:type="dcterms:W3CDTF">2017-02-15T14:08:16Z</dcterms:created>
  <dcterms:modified xsi:type="dcterms:W3CDTF">2019-04-17T13:46:28Z</dcterms:modified>
</cp:coreProperties>
</file>